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9"/>
  </p:notesMasterIdLst>
  <p:sldIdLst>
    <p:sldId id="278" r:id="rId2"/>
    <p:sldId id="279" r:id="rId3"/>
    <p:sldId id="280" r:id="rId4"/>
    <p:sldId id="324" r:id="rId5"/>
    <p:sldId id="320" r:id="rId6"/>
    <p:sldId id="325" r:id="rId7"/>
    <p:sldId id="323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21" r:id="rId17"/>
    <p:sldId id="319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447C"/>
    <a:srgbClr val="6A73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17" autoAdjust="0"/>
    <p:restoredTop sz="94660"/>
  </p:normalViewPr>
  <p:slideViewPr>
    <p:cSldViewPr>
      <p:cViewPr varScale="1">
        <p:scale>
          <a:sx n="73" d="100"/>
          <a:sy n="73" d="100"/>
        </p:scale>
        <p:origin x="117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E1643-6884-48AA-80D4-D14B90D7CB2E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CCC93-476F-400A-8B4D-471483BAE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baseline="0">
                <a:solidFill>
                  <a:srgbClr val="00447C"/>
                </a:solidFill>
                <a:latin typeface="Myriad Pro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rgbClr val="6A737B"/>
                </a:solidFill>
                <a:latin typeface="Myriad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CF82-1FBA-4C84-9B59-77C7955C5232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01F6-B1AC-41DA-86CB-A85175A04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CF82-1FBA-4C84-9B59-77C7955C5232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01F6-B1AC-41DA-86CB-A85175A04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CF82-1FBA-4C84-9B59-77C7955C5232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01F6-B1AC-41DA-86CB-A85175A04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Myriad Pro" pitchFamily="34" charset="0"/>
              </a:defRPr>
            </a:lvl1pPr>
            <a:lvl2pPr>
              <a:defRPr sz="2400">
                <a:latin typeface="Myriad Pro" pitchFamily="34" charset="0"/>
              </a:defRPr>
            </a:lvl2pPr>
            <a:lvl3pPr>
              <a:defRPr sz="2000">
                <a:latin typeface="Myriad Pro" pitchFamily="34" charset="0"/>
              </a:defRPr>
            </a:lvl3pPr>
            <a:lvl4pPr>
              <a:defRPr sz="1800">
                <a:latin typeface="Myriad Pro" pitchFamily="34" charset="0"/>
              </a:defRPr>
            </a:lvl4pPr>
            <a:lvl5pPr>
              <a:defRPr sz="1600">
                <a:latin typeface="Myriad Pro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01F6-B1AC-41DA-86CB-A85175A0404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0044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6A73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Murray-Securus-Logo---gray-arches-white-Murra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97766" y="92269"/>
            <a:ext cx="1371600" cy="682625"/>
          </a:xfrm>
          <a:prstGeom prst="rect">
            <a:avLst/>
          </a:prstGeom>
        </p:spPr>
      </p:pic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1752600" y="152400"/>
            <a:ext cx="69342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CF82-1FBA-4C84-9B59-77C7955C5232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01F6-B1AC-41DA-86CB-A85175A04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CF82-1FBA-4C84-9B59-77C7955C5232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01F6-B1AC-41DA-86CB-A85175A04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CF82-1FBA-4C84-9B59-77C7955C5232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01F6-B1AC-41DA-86CB-A85175A04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CF82-1FBA-4C84-9B59-77C7955C5232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01F6-B1AC-41DA-86CB-A85175A04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CF82-1FBA-4C84-9B59-77C7955C5232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01F6-B1AC-41DA-86CB-A85175A04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CF82-1FBA-4C84-9B59-77C7955C5232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01F6-B1AC-41DA-86CB-A85175A04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CF82-1FBA-4C84-9B59-77C7955C5232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01F6-B1AC-41DA-86CB-A85175A04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DCF82-1FBA-4C84-9B59-77C7955C5232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701F6-B1AC-41DA-86CB-A85175A040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0044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6A73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Murray-Securus-Logo---gray-arches-white-Murray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97766" y="92269"/>
            <a:ext cx="1371600" cy="68262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2600" y="152400"/>
            <a:ext cx="69342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Myriad Pro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rgbClr val="00447C"/>
          </a:solidFill>
          <a:latin typeface="Myriad Pro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rgbClr val="6A737B"/>
          </a:solidFill>
          <a:latin typeface="Myriad Pro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6A737B"/>
          </a:solidFill>
          <a:latin typeface="Myriad Pro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rgbClr val="6A737B"/>
          </a:solidFill>
          <a:latin typeface="Myriad Pro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rgbClr val="6A737B"/>
          </a:solidFill>
          <a:latin typeface="Myriad Pro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hillard@murrayins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577975"/>
            <a:ext cx="9144000" cy="1470025"/>
          </a:xfrm>
        </p:spPr>
        <p:txBody>
          <a:bodyPr>
            <a:normAutofit/>
          </a:bodyPr>
          <a:lstStyle/>
          <a:p>
            <a:r>
              <a:rPr lang="en-US" sz="4000" dirty="0"/>
              <a:t>The Soft Costs of Injuries</a:t>
            </a:r>
          </a:p>
        </p:txBody>
      </p:sp>
      <p:sp>
        <p:nvSpPr>
          <p:cNvPr id="7" name="Subtitle 4"/>
          <p:cNvSpPr txBox="1">
            <a:spLocks/>
          </p:cNvSpPr>
          <p:nvPr/>
        </p:nvSpPr>
        <p:spPr>
          <a:xfrm>
            <a:off x="76200" y="4572000"/>
            <a:ext cx="88392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Presented By: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John S. Hillard, CSP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Risk Control Consultant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  <a:hlinkClick r:id="rId2"/>
              </a:rPr>
              <a:t>jhillard@murrayins.com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6A737B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717-606-5904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6A737B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/>
              <a:t>Costs following an injury related to:</a:t>
            </a:r>
          </a:p>
          <a:p>
            <a:pPr marL="912813"/>
            <a:endParaRPr lang="en-US" sz="2400" dirty="0"/>
          </a:p>
          <a:p>
            <a:pPr marL="912813"/>
            <a:r>
              <a:rPr lang="en-US" sz="2400" dirty="0"/>
              <a:t>Insurance recommendations or investigation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Loss in desirability due to frequency or severity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Loss of competition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Insurability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Insurability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304800" y="4876800"/>
            <a:ext cx="8534400" cy="160020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F0000"/>
              </a:gs>
              <a:gs pos="68000">
                <a:srgbClr val="FFC000"/>
              </a:gs>
              <a:gs pos="75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04800" y="4023360"/>
            <a:ext cx="0" cy="2377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8839200" y="4023360"/>
            <a:ext cx="0" cy="8229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0" y="4343400"/>
            <a:ext cx="8534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8000000">
            <a:off x="-158281" y="2165109"/>
            <a:ext cx="358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Loss control rep requires immediate correction rather than correction over time </a:t>
            </a:r>
          </a:p>
        </p:txBody>
      </p:sp>
      <p:sp>
        <p:nvSpPr>
          <p:cNvPr id="15" name="TextBox 14"/>
          <p:cNvSpPr txBox="1"/>
          <p:nvPr/>
        </p:nvSpPr>
        <p:spPr>
          <a:xfrm rot="18000000">
            <a:off x="3142318" y="2068808"/>
            <a:ext cx="4095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Current carrier not willing to offer a renewal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77200" y="4876800"/>
            <a:ext cx="76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$</a:t>
            </a:r>
          </a:p>
        </p:txBody>
      </p:sp>
      <p:sp>
        <p:nvSpPr>
          <p:cNvPr id="20" name="TextBox 19"/>
          <p:cNvSpPr txBox="1"/>
          <p:nvPr/>
        </p:nvSpPr>
        <p:spPr>
          <a:xfrm rot="18000000">
            <a:off x="4721246" y="2072296"/>
            <a:ext cx="3999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Handful of carriers desire to write the account</a:t>
            </a:r>
          </a:p>
        </p:txBody>
      </p:sp>
      <p:sp>
        <p:nvSpPr>
          <p:cNvPr id="13" name="TextBox 12"/>
          <p:cNvSpPr txBox="1"/>
          <p:nvPr/>
        </p:nvSpPr>
        <p:spPr>
          <a:xfrm rot="18000000">
            <a:off x="1492661" y="2351371"/>
            <a:ext cx="3790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Increase in MOD factor</a:t>
            </a:r>
          </a:p>
        </p:txBody>
      </p:sp>
      <p:sp>
        <p:nvSpPr>
          <p:cNvPr id="14" name="TextBox 13"/>
          <p:cNvSpPr txBox="1"/>
          <p:nvPr/>
        </p:nvSpPr>
        <p:spPr>
          <a:xfrm rot="18000000">
            <a:off x="6351176" y="2442109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State-fund or excess market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17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226E-7 L -0.85833 0.09669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00" y="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  <p:bldP spid="17" grpId="1"/>
      <p:bldP spid="20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/>
              <a:t>Costs following an injury related to:</a:t>
            </a:r>
          </a:p>
          <a:p>
            <a:pPr marL="912813"/>
            <a:endParaRPr lang="en-US" sz="2400" dirty="0"/>
          </a:p>
          <a:p>
            <a:pPr marL="912813"/>
            <a:r>
              <a:rPr lang="en-US" sz="2400" dirty="0"/>
              <a:t>Repairing image with public, customers or employees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Loss due to corporate image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Loss of competition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Internal/External corporate image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Internal/External corporate image 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304800" y="4876800"/>
            <a:ext cx="8534400" cy="160020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F0000"/>
              </a:gs>
              <a:gs pos="68000">
                <a:srgbClr val="FFC000"/>
              </a:gs>
              <a:gs pos="75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04800" y="4023360"/>
            <a:ext cx="0" cy="2377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8839200" y="4023360"/>
            <a:ext cx="0" cy="8229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0" y="4343400"/>
            <a:ext cx="8534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8000000">
            <a:off x="-210670" y="2212871"/>
            <a:ext cx="3790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Employees feel as though their safety isn’t important</a:t>
            </a:r>
          </a:p>
        </p:txBody>
      </p:sp>
      <p:sp>
        <p:nvSpPr>
          <p:cNvPr id="15" name="TextBox 14"/>
          <p:cNvSpPr txBox="1"/>
          <p:nvPr/>
        </p:nvSpPr>
        <p:spPr>
          <a:xfrm rot="18000000">
            <a:off x="3221018" y="2205118"/>
            <a:ext cx="3780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Current employees look for a new place to work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77200" y="4876800"/>
            <a:ext cx="76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$</a:t>
            </a:r>
          </a:p>
        </p:txBody>
      </p:sp>
      <p:sp>
        <p:nvSpPr>
          <p:cNvPr id="20" name="TextBox 19"/>
          <p:cNvSpPr txBox="1"/>
          <p:nvPr/>
        </p:nvSpPr>
        <p:spPr>
          <a:xfrm rot="18000000">
            <a:off x="4762191" y="2004714"/>
            <a:ext cx="38360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Customers avoid doing business because you have a “certain reputation”</a:t>
            </a:r>
          </a:p>
        </p:txBody>
      </p:sp>
      <p:sp>
        <p:nvSpPr>
          <p:cNvPr id="13" name="TextBox 12"/>
          <p:cNvSpPr txBox="1"/>
          <p:nvPr/>
        </p:nvSpPr>
        <p:spPr>
          <a:xfrm rot="18000000">
            <a:off x="1492661" y="2212872"/>
            <a:ext cx="3790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Prospective employees don’t feel you provide a safe work environment</a:t>
            </a:r>
          </a:p>
        </p:txBody>
      </p:sp>
      <p:sp>
        <p:nvSpPr>
          <p:cNvPr id="14" name="TextBox 13"/>
          <p:cNvSpPr txBox="1"/>
          <p:nvPr/>
        </p:nvSpPr>
        <p:spPr>
          <a:xfrm rot="18000000">
            <a:off x="6743936" y="2165112"/>
            <a:ext cx="358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Industry as a whole develops a reputation leading to broad stereotyping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17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226E-7 L -0.85833 0.09669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00" y="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  <p:bldP spid="17" grpId="1"/>
      <p:bldP spid="20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/>
              <a:t>PREVENT INJURIES!</a:t>
            </a:r>
          </a:p>
          <a:p>
            <a:pPr marL="912813"/>
            <a:endParaRPr lang="en-US" sz="2400" dirty="0"/>
          </a:p>
          <a:p>
            <a:pPr marL="912813"/>
            <a:r>
              <a:rPr lang="en-US" sz="2400" dirty="0"/>
              <a:t>If we don’t have losses we don’t have hidden costs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Invest up front to prevent losses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Look for and investigate near miss accidents</a:t>
            </a:r>
          </a:p>
          <a:p>
            <a:pPr marL="912813"/>
            <a:endParaRPr lang="en-US" sz="2400" dirty="0"/>
          </a:p>
          <a:p>
            <a:pPr marL="912813"/>
            <a:r>
              <a:rPr lang="en-US" sz="2400" dirty="0"/>
              <a:t>Develop and hire employees that value safety</a:t>
            </a:r>
          </a:p>
          <a:p>
            <a:pPr marL="912813"/>
            <a:endParaRPr lang="en-US" sz="2400" dirty="0"/>
          </a:p>
          <a:p>
            <a:pPr marL="912813"/>
            <a:r>
              <a:rPr lang="en-US" sz="2400" dirty="0"/>
              <a:t>Participate in the OSHA/AMI alliance!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/>
              <a:t>Use good claim management practices:</a:t>
            </a:r>
          </a:p>
          <a:p>
            <a:pPr marL="912813"/>
            <a:endParaRPr lang="en-US" sz="2400" dirty="0"/>
          </a:p>
          <a:p>
            <a:pPr marL="912813"/>
            <a:r>
              <a:rPr lang="en-US" sz="2400" dirty="0"/>
              <a:t>Offer return-to-work to injured workers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Keep communication open with ALL injured workers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Report claims early</a:t>
            </a:r>
          </a:p>
          <a:p>
            <a:pPr marL="912813"/>
            <a:endParaRPr lang="en-US" sz="2400" dirty="0"/>
          </a:p>
          <a:p>
            <a:pPr marL="912813"/>
            <a:r>
              <a:rPr lang="en-US" sz="2400" dirty="0"/>
              <a:t>Communicate with insurance carrier and agent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/>
              <a:t>Conclusion</a:t>
            </a:r>
          </a:p>
          <a:p>
            <a:pPr>
              <a:buNone/>
            </a:pPr>
            <a:endParaRPr lang="en-US" sz="1000" b="1" u="sng" dirty="0"/>
          </a:p>
          <a:p>
            <a:pPr marL="914400" indent="-457200">
              <a:buFont typeface="Wingdings" pitchFamily="2" charset="2"/>
              <a:buChar char="§"/>
            </a:pPr>
            <a:r>
              <a:rPr lang="en-US" dirty="0"/>
              <a:t>Losses that don’t happen are cheap!</a:t>
            </a:r>
          </a:p>
          <a:p>
            <a:pPr marL="914400" indent="-457200">
              <a:buFont typeface="Wingdings" pitchFamily="2" charset="2"/>
              <a:buChar char="§"/>
            </a:pPr>
            <a:endParaRPr lang="en-US" dirty="0"/>
          </a:p>
          <a:p>
            <a:pPr marL="914400" indent="-457200">
              <a:buFont typeface="Wingdings" pitchFamily="2" charset="2"/>
              <a:buChar char="§"/>
            </a:pPr>
            <a:r>
              <a:rPr lang="en-US" dirty="0"/>
              <a:t>Soft costs are hard to anticipate and quantify</a:t>
            </a:r>
          </a:p>
          <a:p>
            <a:pPr marL="914400" indent="-457200">
              <a:buNone/>
            </a:pPr>
            <a:endParaRPr lang="en-US" dirty="0"/>
          </a:p>
          <a:p>
            <a:pPr marL="914400" indent="-457200">
              <a:buFont typeface="Wingdings" pitchFamily="2" charset="2"/>
              <a:buChar char="§"/>
            </a:pPr>
            <a:r>
              <a:rPr lang="en-US" dirty="0"/>
              <a:t>An ounce of prevention is worth a pound of cure</a:t>
            </a:r>
          </a:p>
          <a:p>
            <a:pPr marL="914400" indent="-457200">
              <a:buFont typeface="Wingdings" pitchFamily="2" charset="2"/>
              <a:buChar char="§"/>
            </a:pPr>
            <a:endParaRPr lang="en-US" dirty="0"/>
          </a:p>
          <a:p>
            <a:pPr marL="914400" indent="-457200">
              <a:buNone/>
            </a:pPr>
            <a:endParaRPr lang="en-US" dirty="0"/>
          </a:p>
          <a:p>
            <a:pPr marL="914400" indent="-45720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5334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u="sng" dirty="0"/>
          </a:p>
          <a:p>
            <a:pPr>
              <a:buNone/>
            </a:pPr>
            <a:endParaRPr lang="en-US" b="1" u="sng" dirty="0"/>
          </a:p>
          <a:p>
            <a:pPr>
              <a:buNone/>
            </a:pPr>
            <a:endParaRPr lang="en-US" b="1" u="sng" dirty="0"/>
          </a:p>
          <a:p>
            <a:pPr algn="ctr">
              <a:buNone/>
            </a:pPr>
            <a:r>
              <a:rPr lang="en-US" sz="4800" b="1" u="sng" dirty="0"/>
              <a:t>Thank You!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/>
              <a:t>What is a “Soft Cost”?</a:t>
            </a:r>
          </a:p>
          <a:p>
            <a:pPr>
              <a:buNone/>
            </a:pPr>
            <a:r>
              <a:rPr lang="en-US" sz="1400" dirty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400" dirty="0"/>
              <a:t>1.) Also known as indirect costs</a:t>
            </a:r>
          </a:p>
          <a:p>
            <a:pPr>
              <a:buNone/>
            </a:pPr>
            <a:r>
              <a:rPr lang="en-US" sz="2400" dirty="0"/>
              <a:t>			</a:t>
            </a:r>
          </a:p>
          <a:p>
            <a:pPr>
              <a:buNone/>
            </a:pPr>
            <a:r>
              <a:rPr lang="en-US" sz="2400" dirty="0"/>
              <a:t>	2.) Costs that are difficult to quantify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3.) Often the answer to ‘Where did that money go?’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 Costs of Injuries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/>
              <a:t>Examples of Soft Costs:</a:t>
            </a:r>
          </a:p>
          <a:p>
            <a:pPr marL="977900" indent="-457200">
              <a:buNone/>
            </a:pPr>
            <a:r>
              <a:rPr lang="en-US" sz="1400" dirty="0"/>
              <a:t>	</a:t>
            </a:r>
          </a:p>
          <a:p>
            <a:pPr marL="1035050" indent="-514350">
              <a:buFont typeface="+mj-lt"/>
              <a:buAutoNum type="arabicPeriod"/>
            </a:pPr>
            <a:r>
              <a:rPr lang="en-US" sz="2400" dirty="0"/>
              <a:t>Production related costs</a:t>
            </a:r>
          </a:p>
          <a:p>
            <a:pPr marL="1035050" indent="-514350">
              <a:buFont typeface="+mj-lt"/>
              <a:buAutoNum type="arabicPeriod"/>
            </a:pPr>
            <a:endParaRPr lang="en-US" sz="2400" dirty="0"/>
          </a:p>
          <a:p>
            <a:pPr marL="1035050" indent="-514350">
              <a:buFont typeface="+mj-lt"/>
              <a:buAutoNum type="arabicPeriod"/>
            </a:pPr>
            <a:r>
              <a:rPr lang="en-US" sz="2400" dirty="0"/>
              <a:t>Work force related</a:t>
            </a:r>
          </a:p>
          <a:p>
            <a:pPr marL="1035050" indent="-514350">
              <a:buFont typeface="+mj-lt"/>
              <a:buAutoNum type="arabicPeriod"/>
            </a:pPr>
            <a:endParaRPr lang="en-US" sz="2400" dirty="0"/>
          </a:p>
          <a:p>
            <a:pPr marL="1035050" indent="-514350">
              <a:buFont typeface="+mj-lt"/>
              <a:buAutoNum type="arabicPeriod"/>
            </a:pPr>
            <a:r>
              <a:rPr lang="en-US" sz="2400" dirty="0"/>
              <a:t>Management efficiency</a:t>
            </a:r>
          </a:p>
          <a:p>
            <a:pPr marL="1035050" indent="-514350">
              <a:buFont typeface="+mj-lt"/>
              <a:buAutoNum type="arabicPeriod"/>
            </a:pPr>
            <a:endParaRPr lang="en-US" sz="2400" dirty="0"/>
          </a:p>
          <a:p>
            <a:pPr marL="1035050" indent="-514350">
              <a:buFont typeface="+mj-lt"/>
              <a:buAutoNum type="arabicPeriod"/>
            </a:pPr>
            <a:r>
              <a:rPr lang="en-US" sz="2400" dirty="0"/>
              <a:t>Insurability</a:t>
            </a:r>
          </a:p>
          <a:p>
            <a:pPr marL="1035050" indent="-514350">
              <a:buFont typeface="+mj-lt"/>
              <a:buAutoNum type="arabicPeriod"/>
            </a:pPr>
            <a:endParaRPr lang="en-US" sz="2400" dirty="0"/>
          </a:p>
          <a:p>
            <a:pPr marL="1035050" indent="-514350">
              <a:buFont typeface="+mj-lt"/>
              <a:buAutoNum type="arabicPeriod"/>
            </a:pPr>
            <a:r>
              <a:rPr lang="en-US" sz="2400" dirty="0"/>
              <a:t>Internal/External corporate image </a:t>
            </a:r>
          </a:p>
          <a:p>
            <a:pPr marL="1035050" indent="-514350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/>
              <a:t>Costs following an injury related to:</a:t>
            </a:r>
          </a:p>
          <a:p>
            <a:pPr marL="912813"/>
            <a:endParaRPr lang="en-US" sz="2400" dirty="0"/>
          </a:p>
          <a:p>
            <a:pPr marL="912813"/>
            <a:r>
              <a:rPr lang="en-US" sz="2400" dirty="0"/>
              <a:t>Decrease in productivity or quality 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Loss of income sources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Repair and replacement of equipment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Related Costs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Related Costs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304800" y="4876800"/>
            <a:ext cx="8534400" cy="160020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F0000"/>
              </a:gs>
              <a:gs pos="68000">
                <a:srgbClr val="FFC000"/>
              </a:gs>
              <a:gs pos="75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04800" y="4023360"/>
            <a:ext cx="0" cy="2377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8839200" y="4023360"/>
            <a:ext cx="0" cy="8229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0" y="4343400"/>
            <a:ext cx="8534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8000000">
            <a:off x="-577672" y="2220995"/>
            <a:ext cx="4261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Gossip about the incident during shift</a:t>
            </a:r>
          </a:p>
        </p:txBody>
      </p:sp>
      <p:sp>
        <p:nvSpPr>
          <p:cNvPr id="15" name="TextBox 14"/>
          <p:cNvSpPr txBox="1"/>
          <p:nvPr/>
        </p:nvSpPr>
        <p:spPr>
          <a:xfrm rot="18000000">
            <a:off x="1192624" y="2515609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Orders shipped to customers late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77200" y="4876800"/>
            <a:ext cx="76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$</a:t>
            </a:r>
          </a:p>
        </p:txBody>
      </p:sp>
      <p:sp>
        <p:nvSpPr>
          <p:cNvPr id="19" name="TextBox 18"/>
          <p:cNvSpPr txBox="1"/>
          <p:nvPr/>
        </p:nvSpPr>
        <p:spPr>
          <a:xfrm rot="18000000">
            <a:off x="4947120" y="2303609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Equipment or areas shut down for investigation</a:t>
            </a:r>
          </a:p>
        </p:txBody>
      </p:sp>
      <p:sp>
        <p:nvSpPr>
          <p:cNvPr id="20" name="TextBox 19"/>
          <p:cNvSpPr txBox="1"/>
          <p:nvPr/>
        </p:nvSpPr>
        <p:spPr>
          <a:xfrm rot="18000000">
            <a:off x="6406680" y="2303608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Customers lost due to inability to fill orders on time</a:t>
            </a:r>
          </a:p>
        </p:txBody>
      </p:sp>
      <p:sp>
        <p:nvSpPr>
          <p:cNvPr id="21" name="TextBox 20"/>
          <p:cNvSpPr txBox="1"/>
          <p:nvPr/>
        </p:nvSpPr>
        <p:spPr>
          <a:xfrm rot="18000000">
            <a:off x="2998377" y="238676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 destroyed in loss, failure to fulfill 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17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226E-7 L -0.85833 0.09669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00" y="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7" grpId="0"/>
      <p:bldP spid="17" grpId="1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/>
              <a:t>Costs following an injury related to:</a:t>
            </a:r>
          </a:p>
          <a:p>
            <a:pPr marL="912813"/>
            <a:endParaRPr lang="en-US" sz="2400" dirty="0"/>
          </a:p>
          <a:p>
            <a:pPr marL="912813"/>
            <a:r>
              <a:rPr lang="en-US" sz="2400" dirty="0"/>
              <a:t>Payment of additional hours or overtime hours 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Loss of experienced and skilled workers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Secondary losses due to shock or psychological trauma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Workforce Related Costs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Workforce Related Costs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304800" y="4876800"/>
            <a:ext cx="8534400" cy="160020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F0000"/>
              </a:gs>
              <a:gs pos="68000">
                <a:srgbClr val="FFC000"/>
              </a:gs>
              <a:gs pos="75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04800" y="4023360"/>
            <a:ext cx="0" cy="2377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8839200" y="4023360"/>
            <a:ext cx="0" cy="8229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0" y="4343400"/>
            <a:ext cx="8534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8000000">
            <a:off x="-158281" y="2303608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Employees work late that day to cover lost production</a:t>
            </a:r>
          </a:p>
        </p:txBody>
      </p:sp>
      <p:sp>
        <p:nvSpPr>
          <p:cNvPr id="15" name="TextBox 14"/>
          <p:cNvSpPr txBox="1"/>
          <p:nvPr/>
        </p:nvSpPr>
        <p:spPr>
          <a:xfrm rot="18000000">
            <a:off x="3434880" y="237711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Several employees miss a work day due the psychological impact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77200" y="4876800"/>
            <a:ext cx="76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$</a:t>
            </a:r>
          </a:p>
        </p:txBody>
      </p:sp>
      <p:sp>
        <p:nvSpPr>
          <p:cNvPr id="20" name="TextBox 19"/>
          <p:cNvSpPr txBox="1"/>
          <p:nvPr/>
        </p:nvSpPr>
        <p:spPr>
          <a:xfrm rot="18000000">
            <a:off x="5099520" y="2303608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More employees needed to </a:t>
            </a:r>
            <a:r>
              <a:rPr lang="en-US"/>
              <a:t>replace a </a:t>
            </a:r>
            <a:r>
              <a:rPr lang="en-US" dirty="0"/>
              <a:t>more efficient employee</a:t>
            </a:r>
          </a:p>
        </p:txBody>
      </p:sp>
      <p:sp>
        <p:nvSpPr>
          <p:cNvPr id="13" name="TextBox 12"/>
          <p:cNvSpPr txBox="1"/>
          <p:nvPr/>
        </p:nvSpPr>
        <p:spPr>
          <a:xfrm rot="18000000">
            <a:off x="1601317" y="2212872"/>
            <a:ext cx="3790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Overtime pay required to temporarily cover injured worker’s job</a:t>
            </a:r>
          </a:p>
        </p:txBody>
      </p:sp>
      <p:sp>
        <p:nvSpPr>
          <p:cNvPr id="14" name="TextBox 13"/>
          <p:cNvSpPr txBox="1"/>
          <p:nvPr/>
        </p:nvSpPr>
        <p:spPr>
          <a:xfrm rot="18000000">
            <a:off x="6559080" y="2303609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Unable to find replacement employees for that 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17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226E-7 L -0.85833 0.09669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00" y="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  <p:bldP spid="17" grpId="1"/>
      <p:bldP spid="20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/>
              <a:t>Costs following an injury related to:</a:t>
            </a:r>
          </a:p>
          <a:p>
            <a:pPr marL="912813"/>
            <a:endParaRPr lang="en-US" sz="2400" dirty="0"/>
          </a:p>
          <a:p>
            <a:pPr marL="912813"/>
            <a:r>
              <a:rPr lang="en-US" sz="2400" dirty="0"/>
              <a:t>Additional work for management staff 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Unexpected work</a:t>
            </a:r>
          </a:p>
          <a:p>
            <a:pPr marL="912813">
              <a:buNone/>
            </a:pPr>
            <a:endParaRPr lang="en-US" sz="2400" dirty="0"/>
          </a:p>
          <a:p>
            <a:pPr marL="912813"/>
            <a:r>
              <a:rPr lang="en-US" sz="2400" dirty="0"/>
              <a:t>Or duties above and beyond scope of normal job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Efficiency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Efficiency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304800" y="4876800"/>
            <a:ext cx="8534400" cy="160020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F0000"/>
              </a:gs>
              <a:gs pos="68000">
                <a:srgbClr val="FFC000"/>
              </a:gs>
              <a:gs pos="75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04800" y="4023360"/>
            <a:ext cx="0" cy="2377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8839200" y="4023360"/>
            <a:ext cx="0" cy="8229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0" y="4343400"/>
            <a:ext cx="8534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8000000">
            <a:off x="-158281" y="2303608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Manager completed a first aid injury report</a:t>
            </a:r>
          </a:p>
        </p:txBody>
      </p:sp>
      <p:sp>
        <p:nvSpPr>
          <p:cNvPr id="15" name="TextBox 14"/>
          <p:cNvSpPr txBox="1"/>
          <p:nvPr/>
        </p:nvSpPr>
        <p:spPr>
          <a:xfrm rot="18000000">
            <a:off x="2744875" y="2154713"/>
            <a:ext cx="4095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General manager must coordinate overtime and fill in for some tasks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77200" y="4876800"/>
            <a:ext cx="76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$</a:t>
            </a:r>
          </a:p>
        </p:txBody>
      </p:sp>
      <p:sp>
        <p:nvSpPr>
          <p:cNvPr id="20" name="TextBox 19"/>
          <p:cNvSpPr txBox="1"/>
          <p:nvPr/>
        </p:nvSpPr>
        <p:spPr>
          <a:xfrm rot="18000000">
            <a:off x="4677502" y="1933796"/>
            <a:ext cx="3999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HR submits claim, follows up with adjuster, submits wages &amp; communicates with employee regularly</a:t>
            </a:r>
          </a:p>
        </p:txBody>
      </p:sp>
      <p:sp>
        <p:nvSpPr>
          <p:cNvPr id="13" name="TextBox 12"/>
          <p:cNvSpPr txBox="1"/>
          <p:nvPr/>
        </p:nvSpPr>
        <p:spPr>
          <a:xfrm rot="18000000">
            <a:off x="1160932" y="2212872"/>
            <a:ext cx="3790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Supervisor takes injured worker to doctor or hospital</a:t>
            </a:r>
          </a:p>
        </p:txBody>
      </p:sp>
      <p:sp>
        <p:nvSpPr>
          <p:cNvPr id="14" name="TextBox 13"/>
          <p:cNvSpPr txBox="1"/>
          <p:nvPr/>
        </p:nvSpPr>
        <p:spPr>
          <a:xfrm rot="18000000">
            <a:off x="6515336" y="2165110"/>
            <a:ext cx="358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Several members of management and supervisors are deposed and required to testify in court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17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226E-7 L -0.85833 0.09669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00" y="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  <p:bldP spid="17" grpId="1"/>
      <p:bldP spid="20" grpId="0"/>
      <p:bldP spid="13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10680</TotalTime>
  <Words>515</Words>
  <Application>Microsoft Office PowerPoint</Application>
  <PresentationFormat>On-screen Show (4:3)</PresentationFormat>
  <Paragraphs>136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Myriad Pro</vt:lpstr>
      <vt:lpstr>Wingdings</vt:lpstr>
      <vt:lpstr>Office Theme</vt:lpstr>
      <vt:lpstr>The Soft Costs of Injuries</vt:lpstr>
      <vt:lpstr>Soft Costs of Injuries</vt:lpstr>
      <vt:lpstr>Examples</vt:lpstr>
      <vt:lpstr>Production Related Costs</vt:lpstr>
      <vt:lpstr>Production Related Costs</vt:lpstr>
      <vt:lpstr>Workforce Related Costs</vt:lpstr>
      <vt:lpstr>Workforce Related Costs</vt:lpstr>
      <vt:lpstr>Management Efficiency</vt:lpstr>
      <vt:lpstr>Management Efficiency</vt:lpstr>
      <vt:lpstr>Insurability</vt:lpstr>
      <vt:lpstr>Insurability</vt:lpstr>
      <vt:lpstr>Internal/External corporate image </vt:lpstr>
      <vt:lpstr>Internal/External corporate image </vt:lpstr>
      <vt:lpstr>Best Practices</vt:lpstr>
      <vt:lpstr>Best Practices</vt:lpstr>
      <vt:lpstr>Conclusion</vt:lpstr>
      <vt:lpstr>PowerPoint Presentation</vt:lpstr>
    </vt:vector>
  </TitlesOfParts>
  <Company>Murray Insurance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Solution</dc:title>
  <dc:creator>Sheri Riley</dc:creator>
  <cp:lastModifiedBy>Lori Harrison</cp:lastModifiedBy>
  <cp:revision>628</cp:revision>
  <dcterms:created xsi:type="dcterms:W3CDTF">2012-08-15T12:40:19Z</dcterms:created>
  <dcterms:modified xsi:type="dcterms:W3CDTF">2018-10-01T18:56:25Z</dcterms:modified>
</cp:coreProperties>
</file>